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09" r:id="rId5"/>
    <p:sldId id="310" r:id="rId6"/>
    <p:sldId id="301" r:id="rId7"/>
    <p:sldId id="311" r:id="rId8"/>
    <p:sldId id="300" r:id="rId9"/>
    <p:sldId id="313" r:id="rId10"/>
    <p:sldId id="314" r:id="rId11"/>
    <p:sldId id="315" r:id="rId12"/>
    <p:sldId id="292" r:id="rId13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A317B5-0263-45B8-ADA7-FA26E91030F9}">
          <p14:sldIdLst>
            <p14:sldId id="309"/>
            <p14:sldId id="310"/>
            <p14:sldId id="301"/>
            <p14:sldId id="311"/>
            <p14:sldId id="300"/>
            <p14:sldId id="313"/>
            <p14:sldId id="314"/>
            <p14:sldId id="315"/>
            <p14:sldId id="292"/>
          </p14:sldIdLst>
        </p14:section>
        <p14:section name="Untitled Section" id="{EA7FBAD7-CC64-4853-97DB-A5FA7ED3AD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27" autoAdjust="0"/>
    <p:restoredTop sz="65314" autoAdjust="0"/>
  </p:normalViewPr>
  <p:slideViewPr>
    <p:cSldViewPr snapToGrid="0">
      <p:cViewPr varScale="1">
        <p:scale>
          <a:sx n="56" d="100"/>
          <a:sy n="56" d="100"/>
        </p:scale>
        <p:origin x="104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notesViewPr>
    <p:cSldViewPr snapToGrid="0">
      <p:cViewPr varScale="1">
        <p:scale>
          <a:sx n="87" d="100"/>
          <a:sy n="87" d="100"/>
        </p:scale>
        <p:origin x="3834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B000D-1647-4887-9B5D-A9F16216A56A}" type="datetimeFigureOut">
              <a:rPr lang="nl-NL" smtClean="0"/>
              <a:t>7-6-2017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20AE-BF9A-40A3-8A3C-D5E175C3B4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269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267D-11FD-4F06-BBFB-134A430E8700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4BCD9-B2FE-4A58-B819-05A9A463234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1pPr>
            <a:lvl2pPr marL="742950" indent="-285750" defTabSz="957263"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2pPr>
            <a:lvl3pPr marL="1143000" indent="-228600" defTabSz="957263"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3pPr>
            <a:lvl4pPr marL="1600200" indent="-228600" defTabSz="957263"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4pPr>
            <a:lvl5pPr marL="2057400" indent="-228600" defTabSz="957263"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Harlow Solid Italic" pitchFamily="82" charset="0"/>
                <a:ea typeface="ＭＳ Ｐゴシック" pitchFamily="34" charset="-128"/>
              </a:defRPr>
            </a:lvl9pPr>
          </a:lstStyle>
          <a:p>
            <a:fld id="{38106466-BC8C-4565-BDCF-4793A4CA717A}" type="slidenum">
              <a:rPr lang="nl-NL" altLang="nl-NL" sz="1200">
                <a:latin typeface="Arial" charset="0"/>
              </a:rPr>
              <a:pPr/>
              <a:t>1</a:t>
            </a:fld>
            <a:endParaRPr lang="nl-NL" altLang="nl-NL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27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CD9-B2FE-4A58-B819-05A9A46323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9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CD9-B2FE-4A58-B819-05A9A46323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CD9-B2FE-4A58-B819-05A9A46323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CD9-B2FE-4A58-B819-05A9A46323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CD9-B2FE-4A58-B819-05A9A46323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4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CD9-B2FE-4A58-B819-05A9A46323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1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CD9-B2FE-4A58-B819-05A9A46323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5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BCD9-B2FE-4A58-B819-05A9A46323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4043" y="251506"/>
            <a:ext cx="10176941" cy="2760175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pPr lvl="0"/>
            <a:r>
              <a:rPr lang="nl-NL" noProof="0" dirty="0"/>
              <a:t>Klik om het opmaakprofiel te bewerken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05951" y="6405563"/>
            <a:ext cx="2046816" cy="252412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8492A2D9-1120-41A7-9916-A11C194869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473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5565232B-E8E5-4F16-90C0-1D0F2CA3B6C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535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60836" y="1527842"/>
            <a:ext cx="2084361" cy="4526883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47700" y="1527842"/>
            <a:ext cx="7509933" cy="4526882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CEA4B4C2-1E9F-4C87-9AC9-AEE129B8EB6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3702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4043" y="251506"/>
            <a:ext cx="10176941" cy="2760175"/>
          </a:xfrm>
        </p:spPr>
        <p:txBody>
          <a:bodyPr/>
          <a:lstStyle>
            <a:lvl1pPr>
              <a:defRPr sz="4000">
                <a:latin typeface="+mn-lt"/>
              </a:defRPr>
            </a:lvl1pPr>
          </a:lstStyle>
          <a:p>
            <a:pPr lvl="0"/>
            <a:r>
              <a:rPr lang="nl-NL" noProof="0" dirty="0"/>
              <a:t>Klik om het opmaakprofiel te bewerken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05951" y="6405563"/>
            <a:ext cx="2046816" cy="2524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altLang="nl-NL"/>
              <a:t>Pagina </a:t>
            </a:r>
            <a:fld id="{A25F5D6C-24C2-456E-B471-67BC00FB02C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694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EFEF68DC-F034-45A6-8CB2-C7313A7AE78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069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C164FE5D-4F5D-47E4-A2A5-A06DEFD01A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194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7700" y="1573213"/>
            <a:ext cx="5039784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90685" y="1573213"/>
            <a:ext cx="5039783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2BA0F7CF-099D-4593-9145-5847552FBB3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804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47699" y="132037"/>
            <a:ext cx="9478943" cy="8676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12172E1C-887F-4FAD-8E28-7AC4877CD35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819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19CDF31C-04A4-414D-9F8D-ECB9D007AD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487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AE547182-C3CC-4F91-8D3E-2F8551F9981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0413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1448797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1446106"/>
            <a:ext cx="6815667" cy="4680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2716164"/>
            <a:ext cx="4011084" cy="341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9827E4A8-D7CC-4A0A-9B39-7492E2DC1C2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3054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1402094"/>
            <a:ext cx="7315200" cy="3325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l-NL" altLang="nl-NL"/>
              <a:t>Pagina </a:t>
            </a:r>
            <a:fld id="{50B75CBF-202C-4E79-B3B9-DE8C8802EBE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869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1" y="131763"/>
            <a:ext cx="947843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1" y="1573213"/>
            <a:ext cx="9235017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25533" y="6405563"/>
            <a:ext cx="3183467" cy="252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867" y="6405563"/>
            <a:ext cx="3860800" cy="252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prstClr val="black"/>
                </a:solidFill>
              </a:rPr>
              <a:t>Voettekst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7485" y="6405563"/>
            <a:ext cx="2051049" cy="252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nl-NL">
                <a:solidFill>
                  <a:prstClr val="black"/>
                </a:solidFill>
              </a:rPr>
              <a:t>Pagina </a:t>
            </a:r>
            <a:fld id="{25B317EE-C331-4A60-8A5A-D0C9D1A6B9A5}" type="slidenum">
              <a:rPr lang="nl-NL" altLang="nl-N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1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1588" indent="455613"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</a:defRPr>
      </a:lvl2pPr>
      <a:lvl3pPr marL="254000" indent="-250825" algn="l" rtl="0" eaLnBrk="0" fontAlgn="base" hangingPunct="0">
        <a:spcBef>
          <a:spcPct val="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525463" indent="-26987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000000"/>
          </a:solidFill>
          <a:latin typeface="+mn-lt"/>
          <a:ea typeface="+mn-ea"/>
        </a:defRPr>
      </a:lvl4pPr>
      <a:lvl5pPr marL="787400" indent="-2603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000000"/>
          </a:solidFill>
          <a:latin typeface="+mn-lt"/>
          <a:ea typeface="+mn-ea"/>
        </a:defRPr>
      </a:lvl5pPr>
      <a:lvl6pPr marL="1244600" indent="-260350" algn="l" rtl="0" fontAlgn="base"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</a:defRPr>
      </a:lvl6pPr>
      <a:lvl7pPr marL="1701800" indent="-260350" algn="l" rtl="0" fontAlgn="base"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</a:defRPr>
      </a:lvl7pPr>
      <a:lvl8pPr marL="2159000" indent="-260350" algn="l" rtl="0" fontAlgn="base"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</a:defRPr>
      </a:lvl8pPr>
      <a:lvl9pPr marL="2616200" indent="-260350" algn="l" rtl="0" fontAlgn="base"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onomie.eenvandaag.nl/tvitems/73047/_we_kunnen_arbeidgehandicapten_niet_meer_helpen_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nomie.eenvandaag.nl/tv-items/73047/_we_kunnen_arbeidsgehandicapten_niet_meer_helpen_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os.nl/uitzending/24130-nieuwsuur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2801" y="750167"/>
            <a:ext cx="7632706" cy="1814928"/>
          </a:xfrm>
          <a:extLst>
            <a:ext uri="{FAA26D3D-D897-4be2-8F04-BA451C77F1D7}"/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5400" dirty="0">
                <a:cs typeface="+mj-cs"/>
              </a:rPr>
              <a:t>Workshop </a:t>
            </a:r>
            <a:br>
              <a:rPr lang="en-US" sz="5400" dirty="0">
                <a:cs typeface="+mj-cs"/>
              </a:rPr>
            </a:br>
            <a:r>
              <a:rPr lang="en-US" sz="5400" dirty="0" err="1">
                <a:cs typeface="+mj-cs"/>
              </a:rPr>
              <a:t>Netwerken</a:t>
            </a:r>
            <a:r>
              <a:rPr lang="en-US" sz="5400" dirty="0">
                <a:cs typeface="+mj-cs"/>
              </a:rPr>
              <a:t> </a:t>
            </a:r>
            <a:r>
              <a:rPr lang="en-US" sz="5400" dirty="0" err="1">
                <a:cs typeface="+mj-cs"/>
              </a:rPr>
              <a:t>en</a:t>
            </a:r>
            <a:r>
              <a:rPr lang="en-US" sz="5400" dirty="0">
                <a:cs typeface="+mj-cs"/>
              </a:rPr>
              <a:t> </a:t>
            </a:r>
            <a:r>
              <a:rPr lang="en-US" sz="5400" dirty="0" err="1">
                <a:cs typeface="+mj-cs"/>
              </a:rPr>
              <a:t>lobbyen</a:t>
            </a:r>
            <a:endParaRPr lang="nl-NL" sz="5400" dirty="0"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659757" y="6149009"/>
            <a:ext cx="40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Bert Doek, 3 mei 2017</a:t>
            </a:r>
          </a:p>
        </p:txBody>
      </p:sp>
    </p:spTree>
    <p:extLst>
      <p:ext uri="{BB962C8B-B14F-4D97-AF65-F5344CB8AC3E}">
        <p14:creationId xmlns:p14="http://schemas.microsoft.com/office/powerpoint/2010/main" val="262976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1) Korte </a:t>
            </a:r>
            <a:r>
              <a:rPr lang="en-US" dirty="0" err="1"/>
              <a:t>introductie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2) Lobby-</a:t>
            </a:r>
            <a:r>
              <a:rPr lang="en-US" dirty="0" err="1"/>
              <a:t>acties</a:t>
            </a:r>
            <a:r>
              <a:rPr lang="en-US" dirty="0"/>
              <a:t> </a:t>
            </a:r>
            <a:r>
              <a:rPr lang="en-US" dirty="0" err="1"/>
              <a:t>Cedris</a:t>
            </a:r>
            <a:r>
              <a:rPr lang="en-US" dirty="0"/>
              <a:t> </a:t>
            </a:r>
            <a:r>
              <a:rPr lang="en-US" dirty="0" err="1"/>
              <a:t>richting</a:t>
            </a:r>
            <a:r>
              <a:rPr lang="en-US" dirty="0"/>
              <a:t> </a:t>
            </a:r>
            <a:r>
              <a:rPr lang="en-US" dirty="0" err="1"/>
              <a:t>politiek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3) Twee </a:t>
            </a:r>
            <a:r>
              <a:rPr lang="en-US" dirty="0" err="1"/>
              <a:t>recente</a:t>
            </a:r>
            <a:r>
              <a:rPr lang="en-US" dirty="0"/>
              <a:t> cases </a:t>
            </a:r>
            <a:r>
              <a:rPr lang="en-US" dirty="0" err="1"/>
              <a:t>landelijke</a:t>
            </a:r>
            <a:r>
              <a:rPr lang="en-US" dirty="0"/>
              <a:t> media (</a:t>
            </a:r>
            <a:r>
              <a:rPr lang="en-US" dirty="0" err="1"/>
              <a:t>Eenvandaag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Nieuwsuur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4) </a:t>
            </a:r>
            <a:r>
              <a:rPr lang="en-US" dirty="0" err="1"/>
              <a:t>Relevantie</a:t>
            </a:r>
            <a:r>
              <a:rPr lang="en-US" dirty="0"/>
              <a:t> </a:t>
            </a:r>
            <a:r>
              <a:rPr lang="en-US" dirty="0" err="1"/>
              <a:t>landelijke</a:t>
            </a:r>
            <a:r>
              <a:rPr lang="en-US" dirty="0"/>
              <a:t> lobby </a:t>
            </a:r>
            <a:r>
              <a:rPr lang="en-US" dirty="0" err="1"/>
              <a:t>voor</a:t>
            </a:r>
            <a:r>
              <a:rPr lang="en-US" dirty="0"/>
              <a:t> 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5) </a:t>
            </a:r>
            <a:r>
              <a:rPr lang="en-US" dirty="0" err="1"/>
              <a:t>Kansen</a:t>
            </a:r>
            <a:r>
              <a:rPr lang="en-US" dirty="0"/>
              <a:t> OR </a:t>
            </a:r>
            <a:r>
              <a:rPr lang="en-US" dirty="0" err="1"/>
              <a:t>mbt</a:t>
            </a:r>
            <a:r>
              <a:rPr lang="en-US" dirty="0"/>
              <a:t>. </a:t>
            </a:r>
            <a:r>
              <a:rPr lang="en-US" dirty="0" err="1"/>
              <a:t>Participatiewet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Banenafspraak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929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Lobby-acties richting politiek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dirty="0" err="1"/>
              <a:t>Veel</a:t>
            </a:r>
            <a:r>
              <a:rPr lang="en-US" b="0" dirty="0"/>
              <a:t> </a:t>
            </a:r>
            <a:r>
              <a:rPr lang="en-US" b="0" dirty="0" err="1"/>
              <a:t>ambtelijke</a:t>
            </a:r>
            <a:r>
              <a:rPr lang="en-US" b="0" dirty="0"/>
              <a:t> </a:t>
            </a:r>
            <a:r>
              <a:rPr lang="en-US" b="0" dirty="0" err="1"/>
              <a:t>overleggen</a:t>
            </a:r>
            <a:r>
              <a:rPr lang="en-US" b="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b="0" dirty="0"/>
              <a:t>Brieven aan Tweede Kamer voor belangrijke debatten </a:t>
            </a:r>
          </a:p>
          <a:p>
            <a:pPr>
              <a:buFontTx/>
              <a:buChar char="-"/>
            </a:pPr>
            <a:r>
              <a:rPr lang="nl-NL" b="0" dirty="0"/>
              <a:t>Algemeen overleggen Participatiewet en Begroting SZW</a:t>
            </a:r>
          </a:p>
          <a:p>
            <a:pPr>
              <a:buFontTx/>
              <a:buChar char="-"/>
            </a:pPr>
            <a:r>
              <a:rPr lang="nl-NL" b="0" dirty="0"/>
              <a:t>Wetsbehandeling Beschut werk en invoering Praktijkroute</a:t>
            </a:r>
          </a:p>
          <a:p>
            <a:pPr>
              <a:buFontTx/>
              <a:buChar char="-"/>
            </a:pPr>
            <a:r>
              <a:rPr lang="nl-NL" b="0" dirty="0"/>
              <a:t>Gesprekken Woordvoerders Participatiewet</a:t>
            </a:r>
          </a:p>
          <a:p>
            <a:pPr marL="0" indent="0"/>
            <a:endParaRPr lang="nl-NL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b="0" dirty="0"/>
              <a:t>Netwerkbijeenkomst 10 november  -  boodschap aan </a:t>
            </a:r>
            <a:r>
              <a:rPr lang="nl-NL" b="0" dirty="0" err="1"/>
              <a:t>Stss</a:t>
            </a:r>
            <a:endParaRPr lang="nl-NL" b="0" dirty="0"/>
          </a:p>
          <a:p>
            <a:pPr marL="0" indent="0"/>
            <a:endParaRPr lang="nl-NL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b="0" dirty="0"/>
              <a:t>Nov/ dec 2016: Werkbezoeken 6 Kamerleden – </a:t>
            </a:r>
          </a:p>
          <a:p>
            <a:pPr marL="0" indent="0"/>
            <a:endParaRPr lang="nl-NL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b="0" dirty="0" err="1"/>
              <a:t>Cedrislezing</a:t>
            </a:r>
            <a:r>
              <a:rPr lang="nl-NL" b="0" dirty="0"/>
              <a:t> 2 febr. 2017   – Kim Putters (SCP), 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b="0" dirty="0"/>
              <a:t>Bestuurdersbijeenkomst 8 maart 2017</a:t>
            </a:r>
          </a:p>
        </p:txBody>
      </p:sp>
    </p:spTree>
    <p:extLst>
      <p:ext uri="{BB962C8B-B14F-4D97-AF65-F5344CB8AC3E}">
        <p14:creationId xmlns:p14="http://schemas.microsoft.com/office/powerpoint/2010/main" val="173657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 ‘</a:t>
            </a:r>
            <a:r>
              <a:rPr lang="en-US" dirty="0" err="1"/>
              <a:t>Investeren</a:t>
            </a:r>
            <a:r>
              <a:rPr lang="en-US" dirty="0"/>
              <a:t> in </a:t>
            </a:r>
            <a:r>
              <a:rPr lang="en-US" dirty="0" err="1"/>
              <a:t>kwetsbare</a:t>
            </a:r>
            <a:r>
              <a:rPr lang="en-US" dirty="0"/>
              <a:t> </a:t>
            </a:r>
            <a:r>
              <a:rPr lang="en-US" dirty="0" err="1"/>
              <a:t>groepen</a:t>
            </a:r>
            <a:r>
              <a:rPr lang="en-US" dirty="0"/>
              <a:t>’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042">
            <a:off x="-99497" y="1655408"/>
            <a:ext cx="7758351" cy="538929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891">
            <a:off x="5535905" y="2455864"/>
            <a:ext cx="7331249" cy="41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6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Claim bij 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</a:pPr>
            <a:r>
              <a:rPr lang="nl-NL" sz="2000" b="0" u="sng" dirty="0"/>
              <a:t>Claim bij formatie: </a:t>
            </a:r>
          </a:p>
          <a:p>
            <a:pPr marL="0" lvl="0" indent="0">
              <a:lnSpc>
                <a:spcPct val="150000"/>
              </a:lnSpc>
            </a:pPr>
            <a:r>
              <a:rPr lang="nl-NL" sz="2000" b="0" dirty="0"/>
              <a:t>420 </a:t>
            </a:r>
            <a:r>
              <a:rPr lang="nl-NL" sz="2000" b="0" dirty="0" err="1"/>
              <a:t>mln</a:t>
            </a:r>
            <a:r>
              <a:rPr lang="nl-NL" sz="2000" b="0" dirty="0"/>
              <a:t> p/</a:t>
            </a:r>
            <a:r>
              <a:rPr lang="nl-NL" sz="2000" b="0" dirty="0" err="1"/>
              <a:t>jr</a:t>
            </a:r>
            <a:r>
              <a:rPr lang="nl-NL" sz="2000" b="0" dirty="0"/>
              <a:t> extra om Participatiewet en banenafspraak tot succes te maken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nl-NL" sz="2000" b="0" dirty="0"/>
              <a:t>Stopzetten van de jaarlijkse daling van de rijkssubsidie op de WSW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nl-NL" sz="2000" b="0" dirty="0"/>
              <a:t>Structureel maken van bonus beschut werk (€ 3000 per plek) voor realistische business-case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nl-NL" sz="2000" b="0" dirty="0"/>
              <a:t>Alle lage loonschalen van 36-uurs cao’s binnen kader LIV brengen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nl-NL" sz="2000" b="0" dirty="0"/>
              <a:t>Het P-budget voor nieuwe doelgroep (voorheen Wajong) aanvullen: € 5500 </a:t>
            </a:r>
            <a:r>
              <a:rPr lang="nl-NL" sz="2000" b="0" dirty="0" err="1"/>
              <a:t>ipv</a:t>
            </a:r>
            <a:r>
              <a:rPr lang="nl-NL" sz="2000" b="0" dirty="0"/>
              <a:t> 1800 € per plek. </a:t>
            </a:r>
          </a:p>
          <a:p>
            <a:pPr marL="0" lvl="0" indent="0">
              <a:lnSpc>
                <a:spcPct val="150000"/>
              </a:lnSpc>
            </a:pPr>
            <a:endParaRPr lang="nl-NL" sz="2000" b="0" dirty="0"/>
          </a:p>
          <a:p>
            <a:pPr marL="0" lvl="0" indent="0">
              <a:lnSpc>
                <a:spcPct val="150000"/>
              </a:lnSpc>
            </a:pPr>
            <a:r>
              <a:rPr lang="nl-NL" sz="2000" b="0" u="sng" dirty="0"/>
              <a:t>Inzet</a:t>
            </a:r>
            <a:r>
              <a:rPr lang="nl-NL" sz="2000" b="0" dirty="0"/>
              <a:t>:  Opstellen van manifest, ondertekend door wethouders </a:t>
            </a:r>
          </a:p>
        </p:txBody>
      </p:sp>
    </p:spTree>
    <p:extLst>
      <p:ext uri="{BB962C8B-B14F-4D97-AF65-F5344CB8AC3E}">
        <p14:creationId xmlns:p14="http://schemas.microsoft.com/office/powerpoint/2010/main" val="27235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EenVandaag</a:t>
            </a:r>
            <a:r>
              <a:rPr lang="en-US" dirty="0"/>
              <a:t> 30 </a:t>
            </a:r>
            <a:r>
              <a:rPr lang="en-US" dirty="0" err="1"/>
              <a:t>maart</a:t>
            </a:r>
            <a:r>
              <a:rPr lang="en-US" dirty="0"/>
              <a:t> 2017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1400" u="sng" dirty="0">
              <a:hlinkClick r:id="rId3"/>
            </a:endParaRPr>
          </a:p>
          <a:p>
            <a:endParaRPr lang="nl-NL" sz="1400" u="sng" dirty="0">
              <a:hlinkClick r:id="rId3"/>
            </a:endParaRPr>
          </a:p>
          <a:p>
            <a:r>
              <a:rPr lang="nl-NL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http://economie.eenvandaag.nl/tv-items/73047/_we_kunnen_arbeidsgehandicapten_niet_meer_helpen_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86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Nieuwsuur</a:t>
            </a:r>
            <a:r>
              <a:rPr lang="en-US" dirty="0"/>
              <a:t> 21 </a:t>
            </a:r>
            <a:r>
              <a:rPr lang="en-US" dirty="0" err="1"/>
              <a:t>april</a:t>
            </a:r>
            <a:r>
              <a:rPr lang="en-US" dirty="0"/>
              <a:t> 2017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endParaRPr lang="nl-NL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3"/>
            </a:endParaRPr>
          </a:p>
          <a:p>
            <a:r>
              <a:rPr lang="nl-NL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http://nos.nl/uitzending/24130-nieuwsuur.html</a:t>
            </a:r>
            <a:endParaRPr lang="nl-NL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en-US" sz="24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en-US" sz="2400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82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Kansen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1" y="1573213"/>
            <a:ext cx="9753599" cy="5084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betekent</a:t>
            </a:r>
            <a:r>
              <a:rPr lang="en-US" dirty="0"/>
              <a:t> de P-wet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rol</a:t>
            </a:r>
            <a:r>
              <a:rPr lang="en-US" dirty="0"/>
              <a:t> van de OR?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relatie</a:t>
            </a:r>
            <a:r>
              <a:rPr lang="en-US" dirty="0"/>
              <a:t> met </a:t>
            </a:r>
            <a:r>
              <a:rPr lang="en-US" dirty="0" err="1"/>
              <a:t>cliëntenraad</a:t>
            </a:r>
            <a:r>
              <a:rPr lang="en-US" dirty="0"/>
              <a:t> </a:t>
            </a:r>
            <a:r>
              <a:rPr lang="en-US" dirty="0" err="1"/>
              <a:t>gemeente</a:t>
            </a:r>
            <a:r>
              <a:rPr lang="en-US" dirty="0"/>
              <a:t> </a:t>
            </a:r>
          </a:p>
          <a:p>
            <a:r>
              <a:rPr lang="en-US" dirty="0"/>
              <a:t>	- </a:t>
            </a:r>
            <a:r>
              <a:rPr lang="en-US" dirty="0" err="1"/>
              <a:t>informatie-overdracht</a:t>
            </a:r>
            <a:r>
              <a:rPr lang="en-US" dirty="0"/>
              <a:t>, </a:t>
            </a:r>
            <a:r>
              <a:rPr lang="en-US" dirty="0" err="1"/>
              <a:t>richting</a:t>
            </a:r>
            <a:r>
              <a:rPr lang="en-US" dirty="0"/>
              <a:t> locale </a:t>
            </a:r>
            <a:r>
              <a:rPr lang="en-US" dirty="0" err="1"/>
              <a:t>politici</a:t>
            </a:r>
            <a:endParaRPr lang="en-US" dirty="0"/>
          </a:p>
          <a:p>
            <a:r>
              <a:rPr lang="en-US" dirty="0"/>
              <a:t>	- </a:t>
            </a:r>
            <a:r>
              <a:rPr lang="en-US" dirty="0" err="1"/>
              <a:t>inzet</a:t>
            </a:r>
            <a:r>
              <a:rPr lang="en-US" dirty="0"/>
              <a:t> op interne </a:t>
            </a:r>
            <a:r>
              <a:rPr lang="en-US" dirty="0" err="1"/>
              <a:t>deskundigheidsbevordering</a:t>
            </a:r>
            <a:r>
              <a:rPr lang="en-US" dirty="0"/>
              <a:t> (</a:t>
            </a:r>
            <a:r>
              <a:rPr lang="en-US" dirty="0" err="1"/>
              <a:t>gecertificeerde</a:t>
            </a:r>
            <a:endParaRPr lang="en-US" dirty="0"/>
          </a:p>
          <a:p>
            <a:r>
              <a:rPr lang="en-US" dirty="0"/>
              <a:t>      </a:t>
            </a:r>
            <a:r>
              <a:rPr lang="en-US" dirty="0" err="1"/>
              <a:t>jobcreater</a:t>
            </a:r>
            <a:r>
              <a:rPr lang="en-US" dirty="0"/>
              <a:t>)</a:t>
            </a:r>
          </a:p>
          <a:p>
            <a:r>
              <a:rPr lang="en-US" dirty="0"/>
              <a:t>	- </a:t>
            </a:r>
            <a:r>
              <a:rPr lang="en-US" dirty="0" err="1"/>
              <a:t>talentontwikkeling</a:t>
            </a:r>
            <a:r>
              <a:rPr lang="en-US" dirty="0"/>
              <a:t> van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medewerkers</a:t>
            </a:r>
            <a:r>
              <a:rPr lang="en-US" dirty="0"/>
              <a:t> 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het land: SWA </a:t>
            </a:r>
            <a:r>
              <a:rPr lang="en-US" dirty="0" err="1"/>
              <a:t>en</a:t>
            </a:r>
            <a:r>
              <a:rPr lang="en-US" dirty="0"/>
              <a:t> AM-</a:t>
            </a:r>
            <a:r>
              <a:rPr lang="en-US" dirty="0" err="1"/>
              <a:t>groep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7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Arbeidsmarktagenda: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97"/>
            <a:ext cx="9886122" cy="6937494"/>
          </a:xfrm>
        </p:spPr>
      </p:pic>
    </p:spTree>
    <p:extLst>
      <p:ext uri="{BB962C8B-B14F-4D97-AF65-F5344CB8AC3E}">
        <p14:creationId xmlns:p14="http://schemas.microsoft.com/office/powerpoint/2010/main" val="386889516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Syntrus Achmea met uitleg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e Syntrus Achmea met uitleg[1]">
      <a:majorFont>
        <a:latin typeface="Georgi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e Syntrus Achmea met uitleg[1] 1">
        <a:dk1>
          <a:srgbClr val="005B7E"/>
        </a:dk1>
        <a:lt1>
          <a:srgbClr val="FFFFFF"/>
        </a:lt1>
        <a:dk2>
          <a:srgbClr val="FFFFFF"/>
        </a:dk2>
        <a:lt2>
          <a:srgbClr val="00B5AD"/>
        </a:lt2>
        <a:accent1>
          <a:srgbClr val="005B7E"/>
        </a:accent1>
        <a:accent2>
          <a:srgbClr val="00B5AD"/>
        </a:accent2>
        <a:accent3>
          <a:srgbClr val="FFFFFF"/>
        </a:accent3>
        <a:accent4>
          <a:srgbClr val="004C6B"/>
        </a:accent4>
        <a:accent5>
          <a:srgbClr val="AAB5C0"/>
        </a:accent5>
        <a:accent6>
          <a:srgbClr val="00A49C"/>
        </a:accent6>
        <a:hlink>
          <a:srgbClr val="7488A4"/>
        </a:hlink>
        <a:folHlink>
          <a:srgbClr val="B2BA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CBEFCB5CB6D44B5891053C48D9272" ma:contentTypeVersion="3" ma:contentTypeDescription="Een nieuw document maken." ma:contentTypeScope="" ma:versionID="a29280b151b45b8c4304bfbe221c16c9">
  <xsd:schema xmlns:xsd="http://www.w3.org/2001/XMLSchema" xmlns:xs="http://www.w3.org/2001/XMLSchema" xmlns:p="http://schemas.microsoft.com/office/2006/metadata/properties" xmlns:ns2="0820dd94-f649-4d90-993f-298873c8b131" targetNamespace="http://schemas.microsoft.com/office/2006/metadata/properties" ma:root="true" ma:fieldsID="2ead6b03491196d39b6673a1652fe7a3" ns2:_="">
    <xsd:import namespace="0820dd94-f649-4d90-993f-298873c8b1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0dd94-f649-4d90-993f-298873c8b1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CC7102-151B-4703-A03D-F0BC1FAEB0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3C20DE-7956-44AC-91DA-F1B4915F855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820dd94-f649-4d90-993f-298873c8b1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5035C40-E6C8-43D9-8178-2DD0A8713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0dd94-f649-4d90-993f-298873c8b1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Words>242</Words>
  <Application>Microsoft Office PowerPoint</Application>
  <PresentationFormat>Breedbeeld</PresentationFormat>
  <Paragraphs>79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Georgia</vt:lpstr>
      <vt:lpstr>Wingdings</vt:lpstr>
      <vt:lpstr>Presentatie Syntrus Achmea met uitleg[1]</vt:lpstr>
      <vt:lpstr>Workshop  Netwerken en lobbyen</vt:lpstr>
      <vt:lpstr>Wat gaan we doen?</vt:lpstr>
      <vt:lpstr>Lobby-acties richting politiek</vt:lpstr>
      <vt:lpstr>Manifest ‘Investeren in kwetsbare groepen’ </vt:lpstr>
      <vt:lpstr>Claim bij formatie</vt:lpstr>
      <vt:lpstr>EenVandaag 30 maart 2017</vt:lpstr>
      <vt:lpstr>Nieuwsuur 21 april 2017</vt:lpstr>
      <vt:lpstr>Kansen voor OR</vt:lpstr>
      <vt:lpstr>Arbeidsmarktagenda: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Discussie over nieuwe statuten</dc:title>
  <dc:creator>Jan-Jaap de Haan</dc:creator>
  <cp:lastModifiedBy>Bert Doek</cp:lastModifiedBy>
  <cp:revision>160</cp:revision>
  <cp:lastPrinted>2017-05-03T07:43:26Z</cp:lastPrinted>
  <dcterms:created xsi:type="dcterms:W3CDTF">2015-12-15T12:22:34Z</dcterms:created>
  <dcterms:modified xsi:type="dcterms:W3CDTF">2017-06-07T12:48:20Z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0x010100B3DCBEFCB5CB6D44B5891053C48D9272</vt:lpwstr>
  </property>
</Properties>
</file>